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86" r:id="rId1"/>
  </p:sldMasterIdLst>
  <p:notesMasterIdLst>
    <p:notesMasterId r:id="rId13"/>
  </p:notesMasterIdLst>
  <p:sldIdLst>
    <p:sldId id="256" r:id="rId2"/>
    <p:sldId id="257" r:id="rId3"/>
    <p:sldId id="272" r:id="rId4"/>
    <p:sldId id="259" r:id="rId5"/>
    <p:sldId id="273" r:id="rId6"/>
    <p:sldId id="269" r:id="rId7"/>
    <p:sldId id="264" r:id="rId8"/>
    <p:sldId id="268" r:id="rId9"/>
    <p:sldId id="265" r:id="rId10"/>
    <p:sldId id="271" r:id="rId11"/>
    <p:sldId id="270" r:id="rId12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A0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06" y="6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dirty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239DC91-BF09-48A6-ADF6-8E86A50340F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9E094BEA-EF5C-47C6-9FB9-24A587FBF100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1</a:t>
            </a:fld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3C639725-F16C-4C73-B4E4-32F9459F8593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2</a:t>
            </a:fld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6788" cy="49006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F11F1453-EF1E-41A8-9C46-0D59C9841877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4</a:t>
            </a:fld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6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6E90085E-6C6B-44AB-A097-DC86EDF373C5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6</a:t>
            </a:fld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CE130A8E-6169-47A3-B5B8-6D125812197E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7</a:t>
            </a:fld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1E566524-9BD6-495D-9166-B10C8021FD4E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8</a:t>
            </a:fld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FB685667-63C1-4E2D-A26E-977431D4FD92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9</a:t>
            </a:fld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993D90F6-764C-4481-897D-135066536B28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10</a:t>
            </a:fld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54496830-F993-44E4-A779-9C47565D8BCD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11</a:t>
            </a:fld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013"/>
            <a:ext cx="10080625" cy="2052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8063" y="1987920"/>
            <a:ext cx="8064500" cy="2011830"/>
          </a:xfrm>
        </p:spPr>
        <p:txBody>
          <a:bodyPr anchor="b">
            <a:normAutofit/>
          </a:bodyPr>
          <a:lstStyle>
            <a:lvl1pPr algn="l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3" y="4003829"/>
            <a:ext cx="8064500" cy="755968"/>
          </a:xfrm>
        </p:spPr>
        <p:txBody>
          <a:bodyPr>
            <a:normAutofit/>
          </a:bodyPr>
          <a:lstStyle>
            <a:lvl1pPr marL="0" indent="0" algn="l">
              <a:buNone/>
              <a:defRPr sz="2205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9806" y="4766239"/>
            <a:ext cx="2532756" cy="402483"/>
          </a:xfrm>
        </p:spPr>
        <p:txBody>
          <a:bodyPr/>
          <a:lstStyle/>
          <a:p>
            <a:fld id="{86FCFFD4-5652-4767-AA22-C441E28A3072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8062" y="4766240"/>
            <a:ext cx="5380534" cy="4024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78414" y="1577266"/>
            <a:ext cx="2394148" cy="402483"/>
          </a:xfrm>
        </p:spPr>
        <p:txBody>
          <a:bodyPr/>
          <a:lstStyle/>
          <a:p>
            <a:pPr>
              <a:defRPr/>
            </a:pPr>
            <a:fld id="{14B2B70B-2B06-4C99-B9A4-69B44FBC087E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453032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235" y="5177971"/>
            <a:ext cx="8771469" cy="903187"/>
          </a:xfrm>
        </p:spPr>
        <p:txBody>
          <a:bodyPr anchor="b"/>
          <a:lstStyle>
            <a:lvl1pPr algn="l"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5235" y="1077000"/>
            <a:ext cx="8764610" cy="3755556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241" y="6081158"/>
            <a:ext cx="8770144" cy="823345"/>
          </a:xfrm>
        </p:spPr>
        <p:txBody>
          <a:bodyPr/>
          <a:lstStyle>
            <a:lvl1pPr marL="0" indent="0" algn="l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BB5-FA43-4133-A57F-33DEFA0D4249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7B86FB-AFEF-4B5E-ACF0-22C161955EC1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0398844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013"/>
            <a:ext cx="10080625" cy="2052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241" y="830631"/>
            <a:ext cx="8770144" cy="3089201"/>
          </a:xfrm>
        </p:spPr>
        <p:txBody>
          <a:bodyPr anchor="ctr"/>
          <a:lstStyle>
            <a:lvl1pPr algn="l"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047" y="4022494"/>
            <a:ext cx="8568531" cy="1467018"/>
          </a:xfrm>
        </p:spPr>
        <p:txBody>
          <a:bodyPr anchor="ctr"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31913" y="419983"/>
            <a:ext cx="2406749" cy="402483"/>
          </a:xfrm>
        </p:spPr>
        <p:txBody>
          <a:bodyPr/>
          <a:lstStyle>
            <a:lvl1pPr algn="r">
              <a:defRPr/>
            </a:lvl1pPr>
          </a:lstStyle>
          <a:p>
            <a:fld id="{89D66BB5-FA43-4133-A57F-33DEFA0D4249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5241" y="419983"/>
            <a:ext cx="5325463" cy="4024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871" y="419983"/>
            <a:ext cx="735513" cy="402483"/>
          </a:xfrm>
        </p:spPr>
        <p:txBody>
          <a:bodyPr/>
          <a:lstStyle/>
          <a:p>
            <a:pPr>
              <a:defRPr/>
            </a:pPr>
            <a:fld id="{6C7B86FB-AFEF-4B5E-ACF0-22C161955EC1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4894394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013"/>
            <a:ext cx="10080625" cy="2052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054" y="830631"/>
            <a:ext cx="8393520" cy="3038238"/>
          </a:xfrm>
        </p:spPr>
        <p:txBody>
          <a:bodyPr anchor="ctr"/>
          <a:lstStyle>
            <a:lvl1pPr algn="l"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78066" y="3868870"/>
            <a:ext cx="7931494" cy="489916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047" y="4601720"/>
            <a:ext cx="8575534" cy="905293"/>
          </a:xfrm>
        </p:spPr>
        <p:txBody>
          <a:bodyPr anchor="ctr">
            <a:normAutofit/>
          </a:bodyPr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31913" y="419983"/>
            <a:ext cx="2406749" cy="402483"/>
          </a:xfrm>
        </p:spPr>
        <p:txBody>
          <a:bodyPr/>
          <a:lstStyle>
            <a:lvl1pPr algn="r">
              <a:defRPr/>
            </a:lvl1pPr>
          </a:lstStyle>
          <a:p>
            <a:fld id="{89D66BB5-FA43-4133-A57F-33DEFA0D4249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5241" y="418261"/>
            <a:ext cx="5325463" cy="4024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871" y="419983"/>
            <a:ext cx="735513" cy="402483"/>
          </a:xfrm>
        </p:spPr>
        <p:txBody>
          <a:bodyPr/>
          <a:lstStyle/>
          <a:p>
            <a:pPr>
              <a:defRPr/>
            </a:pPr>
            <a:fld id="{6C7B86FB-AFEF-4B5E-ACF0-22C161955EC1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55166" y="890362"/>
            <a:ext cx="504031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81208" y="3330457"/>
            <a:ext cx="504031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81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766946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013"/>
            <a:ext cx="10080625" cy="2052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47" y="1239776"/>
            <a:ext cx="8571157" cy="2768833"/>
          </a:xfrm>
        </p:spPr>
        <p:txBody>
          <a:bodyPr anchor="b"/>
          <a:lstStyle>
            <a:lvl1pPr algn="l"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038" y="4021593"/>
            <a:ext cx="8569863" cy="1102188"/>
          </a:xfrm>
        </p:spPr>
        <p:txBody>
          <a:bodyPr anchor="t"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31913" y="417650"/>
            <a:ext cx="2406749" cy="402483"/>
          </a:xfrm>
        </p:spPr>
        <p:txBody>
          <a:bodyPr/>
          <a:lstStyle>
            <a:lvl1pPr algn="r">
              <a:defRPr/>
            </a:lvl1pPr>
          </a:lstStyle>
          <a:p>
            <a:fld id="{89D66BB5-FA43-4133-A57F-33DEFA0D4249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5241" y="417650"/>
            <a:ext cx="5325463" cy="4024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871" y="419983"/>
            <a:ext cx="735513" cy="402483"/>
          </a:xfrm>
        </p:spPr>
        <p:txBody>
          <a:bodyPr/>
          <a:lstStyle/>
          <a:p>
            <a:pPr>
              <a:defRPr/>
            </a:pPr>
            <a:fld id="{6C7B86FB-AFEF-4B5E-ACF0-22C161955EC1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17578569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394150" y="839964"/>
            <a:ext cx="7031235" cy="14372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55242" y="2427385"/>
            <a:ext cx="2822575" cy="680481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5241" y="3201744"/>
            <a:ext cx="2822575" cy="3702763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0487" y="2426562"/>
            <a:ext cx="2822575" cy="690638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38882" y="3201197"/>
            <a:ext cx="2822575" cy="3703306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602808" y="2417229"/>
            <a:ext cx="2822575" cy="690638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602809" y="3201744"/>
            <a:ext cx="2822575" cy="3702763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BB5-FA43-4133-A57F-33DEFA0D4249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7B86FB-AFEF-4B5E-ACF0-22C161955EC1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7598993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394151" y="839964"/>
            <a:ext cx="7035694" cy="142793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55241" y="4534196"/>
            <a:ext cx="2822575" cy="7526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5241" y="2570290"/>
            <a:ext cx="2822575" cy="16615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5241" y="5286816"/>
            <a:ext cx="2822575" cy="1617688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29061" y="4534196"/>
            <a:ext cx="2822575" cy="7526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629060" y="2570290"/>
            <a:ext cx="2822575" cy="1664343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627942" y="5286815"/>
            <a:ext cx="2822575" cy="1617688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607269" y="4534196"/>
            <a:ext cx="2822575" cy="7526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607268" y="2570291"/>
            <a:ext cx="2822575" cy="1663304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607166" y="5286813"/>
            <a:ext cx="2822575" cy="1617688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66BB5-FA43-4133-A57F-33DEFA0D4249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7B86FB-AFEF-4B5E-ACF0-22C161955EC1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6966899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241" y="2419096"/>
            <a:ext cx="8770144" cy="44854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90F79-BD4F-4F71-871C-DADDFBF0601E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1C9D36-DCE4-450B-B4C2-9B85C83B7433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42067173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013"/>
            <a:ext cx="10080625" cy="2052662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4279" y="823632"/>
            <a:ext cx="1701105" cy="468337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241" y="822466"/>
            <a:ext cx="6921098" cy="468454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31913" y="419983"/>
            <a:ext cx="2406749" cy="402483"/>
          </a:xfrm>
        </p:spPr>
        <p:txBody>
          <a:bodyPr/>
          <a:lstStyle>
            <a:lvl1pPr algn="r">
              <a:defRPr/>
            </a:lvl1pPr>
          </a:lstStyle>
          <a:p>
            <a:fld id="{66F5EE15-5B1D-4626-9E26-DE60EB9C79EE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241" y="419983"/>
            <a:ext cx="5325463" cy="4024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9871" y="419983"/>
            <a:ext cx="735513" cy="402483"/>
          </a:xfrm>
        </p:spPr>
        <p:txBody>
          <a:bodyPr/>
          <a:lstStyle/>
          <a:p>
            <a:pPr>
              <a:defRPr/>
            </a:pPr>
            <a:fld id="{DDD27614-24DB-4BF9-B0AF-3DDDEB921822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7863359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1D2F-C98D-461D-8520-60E71130446C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C1EAA-E32C-4DD4-902A-C618CA5E9368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3716135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013"/>
            <a:ext cx="10080625" cy="2052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241" y="830632"/>
            <a:ext cx="8770144" cy="3088614"/>
          </a:xfrm>
        </p:spPr>
        <p:txBody>
          <a:bodyPr anchor="b">
            <a:normAutofit/>
          </a:bodyPr>
          <a:lstStyle>
            <a:lvl1pPr algn="r">
              <a:defRPr sz="440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241" y="4014329"/>
            <a:ext cx="8770145" cy="1492682"/>
          </a:xfrm>
        </p:spPr>
        <p:txBody>
          <a:bodyPr>
            <a:normAutofit/>
          </a:bodyPr>
          <a:lstStyle>
            <a:lvl1pPr marL="0" indent="0" algn="r">
              <a:buNone/>
              <a:defRPr sz="242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31913" y="419983"/>
            <a:ext cx="2406749" cy="402483"/>
          </a:xfrm>
        </p:spPr>
        <p:txBody>
          <a:bodyPr/>
          <a:lstStyle>
            <a:lvl1pPr algn="r">
              <a:defRPr/>
            </a:lvl1pPr>
          </a:lstStyle>
          <a:p>
            <a:fld id="{45F187BB-EB42-4973-8108-1039EEE1ABEB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241" y="419983"/>
            <a:ext cx="5325463" cy="4024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9872" y="419983"/>
            <a:ext cx="735512" cy="402483"/>
          </a:xfrm>
        </p:spPr>
        <p:txBody>
          <a:bodyPr/>
          <a:lstStyle/>
          <a:p>
            <a:pPr>
              <a:defRPr/>
            </a:pPr>
            <a:fld id="{93085653-CD3E-4CB5-B762-8B08DC2E0FC7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2544592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241" y="2419096"/>
            <a:ext cx="4311142" cy="44854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7592" y="2419096"/>
            <a:ext cx="4307791" cy="44854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94EC1-07E7-46CE-BD4D-803A40CCC650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31C93C-2C5E-4446-9ADD-0548E7FAF138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3987371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148" y="839964"/>
            <a:ext cx="7031236" cy="142793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404" y="2407237"/>
            <a:ext cx="4060978" cy="908210"/>
          </a:xfrm>
        </p:spPr>
        <p:txBody>
          <a:bodyPr anchor="b">
            <a:normAutofit/>
          </a:bodyPr>
          <a:lstStyle>
            <a:lvl1pPr marL="0" indent="0">
              <a:buNone/>
              <a:defRPr sz="3086" b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240" y="3453186"/>
            <a:ext cx="4311142" cy="34513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67755" y="2407237"/>
            <a:ext cx="4057629" cy="908210"/>
          </a:xfrm>
        </p:spPr>
        <p:txBody>
          <a:bodyPr anchor="b">
            <a:normAutofit/>
          </a:bodyPr>
          <a:lstStyle>
            <a:lvl1pPr marL="0" indent="0">
              <a:buNone/>
              <a:defRPr sz="3086" b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7591" y="3453186"/>
            <a:ext cx="4307793" cy="34513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1087-2093-46ED-80DD-B57925DA0BA6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2928D-7936-472B-AB99-AD3685A4808C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7140084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928F-6A83-4C93-A36D-60F2EFA718F5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7BA29A-0F74-4F1D-85ED-B172E2E65757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8865680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C038-2EBF-4E11-97BE-A953678E6045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10B9A-440F-41C9-B8CE-2CA4D3E72F47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1662689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241" y="1679928"/>
            <a:ext cx="3402211" cy="1763924"/>
          </a:xfrm>
        </p:spPr>
        <p:txBody>
          <a:bodyPr anchor="b"/>
          <a:lstStyle>
            <a:lvl1pPr algn="l"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4266" y="823164"/>
            <a:ext cx="5141119" cy="6081339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241" y="3443852"/>
            <a:ext cx="3402211" cy="3460651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9EE0F-C015-4081-928C-E8179E40D797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F27445-504D-4F84-9CD6-5A5BD2E51E7C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1447464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241" y="1679928"/>
            <a:ext cx="4493209" cy="1763924"/>
          </a:xfrm>
        </p:spPr>
        <p:txBody>
          <a:bodyPr anchor="b"/>
          <a:lstStyle>
            <a:lvl1pPr algn="l"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77131" y="828105"/>
            <a:ext cx="4050588" cy="6076398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241" y="3443852"/>
            <a:ext cx="4493209" cy="3460651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A358-440B-44C9-943B-EE88A5D6669F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7AB992-B481-4E7A-BCF9-C6A3D597206E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6917213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11916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4148" y="842580"/>
            <a:ext cx="7031236" cy="142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241" y="2419096"/>
            <a:ext cx="8770144" cy="4485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69038" y="7006700"/>
            <a:ext cx="235634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5241" y="7006144"/>
            <a:ext cx="626258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45449" y="419983"/>
            <a:ext cx="217993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7B86FB-AFEF-4B5E-ACF0-22C161955EC1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547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ransition spd="slow">
    <p:wipe/>
  </p:transition>
  <p:txStyles>
    <p:titleStyle>
      <a:lvl1pPr algn="r" defTabSz="1007943" rtl="0" eaLnBrk="1" latinLnBrk="0" hangingPunct="1">
        <a:lnSpc>
          <a:spcPct val="90000"/>
        </a:lnSpc>
        <a:spcBef>
          <a:spcPct val="0"/>
        </a:spcBef>
        <a:buNone/>
        <a:defRPr sz="4409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2425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microsoft.com/office/2007/relationships/hdphoto" Target="../media/hdphoto6.wdp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15.wdp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23.png"/><Relationship Id="rId14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935856" y="876525"/>
            <a:ext cx="9070975" cy="221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4938"/>
              </a:spcBef>
              <a:spcAft>
                <a:spcPts val="4938"/>
              </a:spcAft>
              <a:buClrTx/>
              <a:buFontTx/>
              <a:buNone/>
            </a:pPr>
            <a:r>
              <a:rPr lang="ru-RU" altLang="ru-RU" sz="4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Роль </a:t>
            </a:r>
            <a:r>
              <a:rPr lang="ru-RU" altLang="ru-RU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саамских игр в социализации детей старшего дошкольного возраста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3131765"/>
            <a:ext cx="6656388" cy="4314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6156325" y="4679950"/>
            <a:ext cx="3598863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charset="-128"/>
                <a:cs typeface="Times New Roman" panose="02020603050405020304" pitchFamily="18" charset="0"/>
              </a:rPr>
              <a:t>Полтанен</a:t>
            </a:r>
            <a:r>
              <a:rPr lang="ru-RU" alt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charset="-128"/>
                <a:cs typeface="Times New Roman" panose="02020603050405020304" pitchFamily="18" charset="0"/>
              </a:rPr>
              <a:t> </a:t>
            </a:r>
            <a:r>
              <a:rPr lang="ru-RU" altLang="ru-RU" sz="2600" b="1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charset="-128"/>
                <a:cs typeface="Times New Roman" panose="02020603050405020304" pitchFamily="18" charset="0"/>
              </a:rPr>
              <a:t>Л.И.,</a:t>
            </a:r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charset="-128"/>
                <a:cs typeface="Times New Roman" panose="02020603050405020304" pitchFamily="18" charset="0"/>
              </a:rPr>
              <a:t> </a:t>
            </a:r>
            <a:r>
              <a:rPr lang="ru-RU" alt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charset="-128"/>
                <a:cs typeface="Times New Roman" panose="02020603050405020304" pitchFamily="18" charset="0"/>
              </a:rPr>
              <a:t>воспитатель </a:t>
            </a:r>
            <a:r>
              <a:rPr lang="ru-RU" alt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г. Мурманска №82 </a:t>
            </a:r>
            <a:endParaRPr lang="ru-RU" altLang="ru-RU" sz="2600" dirty="0">
              <a:solidFill>
                <a:schemeClr val="tx1"/>
              </a:solidFill>
              <a:latin typeface="Times New Roman" panose="02020603050405020304" pitchFamily="18" charset="0"/>
              <a:ea typeface="Arial Unicode MS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 t="5762" r="11133" b="6283"/>
          <a:stretch/>
        </p:blipFill>
        <p:spPr bwMode="auto">
          <a:xfrm flipH="1">
            <a:off x="8568704" y="395461"/>
            <a:ext cx="936104" cy="115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34653" y="2906421"/>
            <a:ext cx="227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Обобщение опыта</a:t>
            </a:r>
            <a:endParaRPr lang="ru-RU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781">
            <a:off x="7498272" y="62635"/>
            <a:ext cx="1985962" cy="1328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2232000" y="359122"/>
            <a:ext cx="6120680" cy="1260475"/>
          </a:xfrm>
        </p:spPr>
        <p:txBody>
          <a:bodyPr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400" b="1" dirty="0" smtClean="0">
                <a:latin typeface="Comic Sans MS" panose="030F0702030302020204" pitchFamily="66" charset="0"/>
              </a:rPr>
              <a:t>Список </a:t>
            </a:r>
            <a:r>
              <a:rPr lang="ru-RU" altLang="ru-RU" sz="4400" b="1" dirty="0" smtClean="0">
                <a:latin typeface="Comic Sans MS" panose="030F0702030302020204" pitchFamily="66" charset="0"/>
              </a:rPr>
              <a:t>литературы</a:t>
            </a:r>
            <a:endParaRPr lang="ru-RU" altLang="ru-RU" sz="4400" b="1" dirty="0" smtClean="0">
              <a:latin typeface="Comic Sans MS" panose="030F0702030302020204" pitchFamily="66" charset="0"/>
            </a:endParaRPr>
          </a:p>
        </p:txBody>
      </p:sp>
      <p:sp>
        <p:nvSpPr>
          <p:cNvPr id="34820" name="Rectangle 3"/>
          <p:cNvSpPr>
            <a:spLocks noGrp="1" noChangeArrowheads="1"/>
          </p:cNvSpPr>
          <p:nvPr>
            <p:ph idx="1"/>
          </p:nvPr>
        </p:nvSpPr>
        <p:spPr>
          <a:xfrm>
            <a:off x="420193" y="1619597"/>
            <a:ext cx="9070975" cy="5495925"/>
          </a:xfrm>
        </p:spPr>
        <p:txBody>
          <a:bodyPr>
            <a:normAutofit lnSpcReduction="10000"/>
          </a:bodyPr>
          <a:lstStyle/>
          <a:p>
            <a:pPr marL="457200" indent="-457200" eaLnBrk="1">
              <a:lnSpc>
                <a:spcPct val="110000"/>
              </a:lnSpc>
              <a:spcBef>
                <a:spcPts val="0"/>
              </a:spcBef>
              <a:buClrTx/>
              <a:buFontTx/>
              <a:buAutoNum type="arabicPeriod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300" dirty="0" smtClean="0">
                <a:latin typeface="Times New Roman" panose="02020603050405020304" pitchFamily="18" charset="0"/>
              </a:rPr>
              <a:t>Большакова Н.П. Жизнь, обычаи и мифы Кольских саамов в прошлом и настоящем. - Мурманск: Книжное издательство, 2005 </a:t>
            </a:r>
            <a:endParaRPr lang="ru-RU" altLang="ru-RU" sz="2300" dirty="0" smtClean="0"/>
          </a:p>
          <a:p>
            <a:pPr marL="457200" indent="-457200" eaLnBrk="1">
              <a:buClrTx/>
              <a:buFontTx/>
              <a:buAutoNum type="arabicPeriod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300" dirty="0" smtClean="0">
                <a:latin typeface="Times New Roman" panose="02020603050405020304" pitchFamily="18" charset="0"/>
              </a:rPr>
              <a:t>Двинин</a:t>
            </a:r>
            <a:r>
              <a:rPr lang="ru-RU" altLang="ru-RU" sz="2300" dirty="0" smtClean="0">
                <a:latin typeface="Times New Roman" panose="02020603050405020304" pitchFamily="18" charset="0"/>
              </a:rPr>
              <a:t> Е. Край, в котором мы живем. – Мурманск, 1966</a:t>
            </a:r>
          </a:p>
          <a:p>
            <a:pPr marL="457200" indent="-457200" eaLnBrk="1">
              <a:buClrTx/>
              <a:buFontTx/>
              <a:buAutoNum type="arabicPeriod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300" dirty="0" smtClean="0">
                <a:latin typeface="Times New Roman" panose="02020603050405020304" pitchFamily="18" charset="0"/>
              </a:rPr>
              <a:t>Декоративно-прикладное искусство Кольских саамов. – Мурманск, 1985</a:t>
            </a:r>
          </a:p>
          <a:p>
            <a:pPr marL="457200" indent="-457200" eaLnBrk="1">
              <a:buClrTx/>
              <a:buFontTx/>
              <a:buAutoNum type="arabicPeriod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300" dirty="0" smtClean="0">
                <a:latin typeface="Times New Roman" panose="02020603050405020304" pitchFamily="18" charset="0"/>
              </a:rPr>
              <a:t>Дубовец</a:t>
            </a:r>
            <a:r>
              <a:rPr lang="ru-RU" altLang="ru-RU" sz="2300" dirty="0" smtClean="0">
                <a:latin typeface="Times New Roman" panose="02020603050405020304" pitchFamily="18" charset="0"/>
              </a:rPr>
              <a:t> Э.П. Под северным сиянием. Адаптированная программа по ознакомлению детей дошкольного возраста с родным краем. – Мурманск, 2017</a:t>
            </a:r>
          </a:p>
          <a:p>
            <a:pPr marL="457200" indent="-457200" eaLnBrk="1">
              <a:buClrTx/>
              <a:buFontTx/>
              <a:buAutoNum type="arabicPeriod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300" dirty="0" smtClean="0">
                <a:latin typeface="Times New Roman" panose="02020603050405020304" pitchFamily="18" charset="0"/>
              </a:rPr>
              <a:t>Медведева М.Г. Саамские игры. – Мурманск: Ракета, 2013</a:t>
            </a:r>
          </a:p>
          <a:p>
            <a:pPr marL="457200" indent="-457200" eaLnBrk="1">
              <a:buClrTx/>
              <a:buFontTx/>
              <a:buAutoNum type="arabicPeriod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300" dirty="0" smtClean="0">
                <a:latin typeface="Times New Roman" panose="02020603050405020304" pitchFamily="18" charset="0"/>
              </a:rPr>
              <a:t>Медведева М.Г. Играют дети Заполярья. Методическое пособие по саамской народной игре. – Мурманск, 2007</a:t>
            </a:r>
          </a:p>
          <a:p>
            <a:pPr marL="457200" indent="-457200" eaLnBrk="1">
              <a:buClrTx/>
              <a:buFontTx/>
              <a:buAutoNum type="arabicPeriod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300" dirty="0" smtClean="0">
                <a:latin typeface="Times New Roman" panose="02020603050405020304" pitchFamily="18" charset="0"/>
              </a:rPr>
              <a:t>Саамские сказки. Семилетний стрелок из лука. – Мурманск, 1990</a:t>
            </a:r>
          </a:p>
          <a:p>
            <a:pPr marL="457200" indent="-457200" eaLnBrk="1">
              <a:buClrTx/>
              <a:buFontTx/>
              <a:buAutoNum type="arabicPeriod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300" dirty="0" smtClean="0">
                <a:latin typeface="Times New Roman" panose="02020603050405020304" pitchFamily="18" charset="0"/>
              </a:rPr>
              <a:t>Цветет над </a:t>
            </a:r>
            <a:r>
              <a:rPr lang="ru-RU" altLang="ru-RU" sz="2300" dirty="0" smtClean="0">
                <a:latin typeface="Times New Roman" panose="02020603050405020304" pitchFamily="18" charset="0"/>
              </a:rPr>
              <a:t>куваксой</a:t>
            </a:r>
            <a:r>
              <a:rPr lang="ru-RU" altLang="ru-RU" sz="2300" dirty="0" smtClean="0">
                <a:latin typeface="Times New Roman" panose="02020603050405020304" pitchFamily="18" charset="0"/>
              </a:rPr>
              <a:t> звезда. О саамах для самых маленьких. Областная детско-юношеская библиотека, отдел по краеведению. – Мурманск, 2009</a:t>
            </a:r>
          </a:p>
          <a:p>
            <a:pPr marL="457200" indent="-457200" eaLnBrk="1">
              <a:buClrTx/>
              <a:buFontTx/>
              <a:buAutoNum type="arabicPeriod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dirty="0" smtClean="0">
              <a:latin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9130" y="6763467"/>
            <a:ext cx="751740" cy="70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t="6344" r="3394" b="3352"/>
          <a:stretch/>
        </p:blipFill>
        <p:spPr bwMode="auto">
          <a:xfrm>
            <a:off x="519827" y="1213265"/>
            <a:ext cx="8369674" cy="6099931"/>
          </a:xfrm>
          <a:prstGeom prst="roundRect">
            <a:avLst>
              <a:gd name="adj" fmla="val 16667"/>
            </a:avLst>
          </a:prstGeom>
          <a:ln w="38100">
            <a:solidFill>
              <a:srgbClr val="808080"/>
            </a:solidFill>
            <a:round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 t="5762" r="11133" b="6283"/>
          <a:stretch/>
        </p:blipFill>
        <p:spPr bwMode="auto">
          <a:xfrm flipH="1">
            <a:off x="8860452" y="407324"/>
            <a:ext cx="936104" cy="115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143768" y="539477"/>
            <a:ext cx="9837425" cy="266429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7524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r>
              <a:rPr lang="ru-RU" altLang="ru-RU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Обедняя мир детства, </a:t>
            </a:r>
            <a:endParaRPr lang="ru-RU" altLang="ru-RU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>
              <a:lnSpc>
                <a:spcPct val="95000"/>
              </a:lnSpc>
              <a:buClrTx/>
              <a:buFontTx/>
              <a:buNone/>
            </a:pPr>
            <a:r>
              <a:rPr lang="ru-RU" alt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затрудняем вхождение ребенка </a:t>
            </a:r>
            <a:endParaRPr lang="ru-RU" altLang="ru-RU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>
              <a:lnSpc>
                <a:spcPct val="95000"/>
              </a:lnSpc>
              <a:buClrTx/>
              <a:buFontTx/>
              <a:buNone/>
            </a:pPr>
            <a:r>
              <a:rPr lang="ru-RU" alt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общество, коллектив</a:t>
            </a:r>
            <a:r>
              <a:rPr lang="ru-RU" alt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endParaRPr lang="ru-RU" altLang="ru-RU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>
              <a:buClrTx/>
              <a:buFontTx/>
              <a:buNone/>
            </a:pPr>
            <a:endParaRPr lang="ru-RU" altLang="ru-RU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endParaRPr lang="ru-RU" altLang="ru-RU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endParaRPr lang="ru-RU" altLang="ru-RU" dirty="0">
              <a:solidFill>
                <a:srgbClr val="000000"/>
              </a:solidFill>
            </a:endParaRPr>
          </a:p>
        </p:txBody>
      </p:sp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2987749"/>
            <a:ext cx="6882240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6178791" y="2339677"/>
            <a:ext cx="388860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516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Сухомлинский В. А.</a:t>
            </a:r>
            <a:endParaRPr lang="ru-RU" altLang="ru-RU" sz="3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0712" y="6084093"/>
            <a:ext cx="1177587" cy="110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94148" y="842580"/>
            <a:ext cx="7031236" cy="633001"/>
          </a:xfrm>
        </p:spPr>
        <p:txBody>
          <a:bodyPr>
            <a:noAutofit/>
          </a:bodyPr>
          <a:lstStyle/>
          <a:p>
            <a:pPr algn="l"/>
            <a:r>
              <a:rPr lang="en-US" altLang="ru-RU" sz="4400" b="1" cap="none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Цель</a:t>
            </a:r>
            <a:endParaRPr lang="ru-RU" sz="4400" cap="none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idx="1"/>
          </p:nvPr>
        </p:nvSpPr>
        <p:spPr bwMode="auto">
          <a:xfrm>
            <a:off x="637346" y="1619598"/>
            <a:ext cx="8723446" cy="15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norm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Aft>
                <a:spcPts val="1425"/>
              </a:spcAft>
              <a:buClrTx/>
              <a:buFontTx/>
              <a:buNone/>
            </a:pPr>
            <a:r>
              <a:rPr lang="en-US" alt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формирование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социально-коммуникативных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навыков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средстами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разны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х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вид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ов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саамских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игр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у 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детей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старшего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дошкольного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возраста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ru-RU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0" y="3275781"/>
            <a:ext cx="5448300" cy="40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8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lum bright="-6000" contrast="1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87" t="3902" r="7349" b="10256"/>
          <a:stretch/>
        </p:blipFill>
        <p:spPr bwMode="auto">
          <a:xfrm>
            <a:off x="5760392" y="2915741"/>
            <a:ext cx="381642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 t="5762" r="11133" b="6283"/>
          <a:stretch/>
        </p:blipFill>
        <p:spPr bwMode="auto">
          <a:xfrm flipH="1">
            <a:off x="8467533" y="319217"/>
            <a:ext cx="936104" cy="115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023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372125"/>
            <a:ext cx="1152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6216" y="395461"/>
            <a:ext cx="3960440" cy="849025"/>
          </a:xfrm>
        </p:spPr>
        <p:txBody>
          <a:bodyPr/>
          <a:lstStyle/>
          <a:p>
            <a:pPr algn="l"/>
            <a:r>
              <a:rPr lang="ru-RU" sz="4800" b="1" cap="none" dirty="0" smtClean="0">
                <a:solidFill>
                  <a:srgbClr val="0A0486"/>
                </a:solidFill>
                <a:latin typeface="Comic Sans MS" panose="030F0702030302020204" pitchFamily="66" charset="0"/>
                <a:ea typeface="Microsoft YaHei" charset="-122"/>
              </a:rPr>
              <a:t>Задачи</a:t>
            </a:r>
            <a:endParaRPr lang="ru-RU" cap="none" dirty="0">
              <a:solidFill>
                <a:srgbClr val="0A0486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800" y="1306215"/>
            <a:ext cx="8919716" cy="4561854"/>
          </a:xfrm>
        </p:spPr>
        <p:txBody>
          <a:bodyPr>
            <a:normAutofit/>
          </a:bodyPr>
          <a:lstStyle/>
          <a:p>
            <a:pPr marL="268288" indent="-268288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v"/>
              <a:tabLst>
                <a:tab pos="179388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6" charset="0"/>
                <a:ea typeface="Microsoft YaHei" charset="-122"/>
              </a:rPr>
              <a:t>Сформировать нравственно-патриотические качества у детей старшего дошкольного возраста посредством ознакомления с историей и культурой родного края;</a:t>
            </a:r>
          </a:p>
          <a:p>
            <a:pPr marL="268288" indent="-268288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v"/>
              <a:tabLst>
                <a:tab pos="179388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6" charset="0"/>
                <a:ea typeface="Microsoft YaHei" charset="-122"/>
              </a:rPr>
              <a:t>Воспитывать </a:t>
            </a:r>
            <a:r>
              <a:rPr lang="ru-RU" sz="2800" dirty="0">
                <a:solidFill>
                  <a:srgbClr val="000000"/>
                </a:solidFill>
                <a:latin typeface="Times New Roman" pitchFamily="16" charset="0"/>
                <a:ea typeface="Microsoft YaHei" charset="-122"/>
              </a:rPr>
              <a:t>смелость, справедливость, самостоятельность и культуру честного соперничества 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6" charset="0"/>
                <a:ea typeface="Microsoft YaHei" charset="-122"/>
              </a:rPr>
              <a:t>со сверстниками через игры народов севера;</a:t>
            </a:r>
            <a:endParaRPr lang="ru-RU" sz="2800" dirty="0">
              <a:solidFill>
                <a:srgbClr val="000000"/>
              </a:solidFill>
              <a:latin typeface="Times New Roman" pitchFamily="16" charset="0"/>
              <a:ea typeface="Microsoft YaHei" charset="-122"/>
            </a:endParaRPr>
          </a:p>
          <a:p>
            <a:pPr marL="268288" indent="-268288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v"/>
              <a:tabLst>
                <a:tab pos="179388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6" charset="0"/>
                <a:ea typeface="Microsoft YaHei" charset="-122"/>
              </a:rPr>
              <a:t>Продолжать создавать условия для обогащения двигательной активности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45000"/>
              <a:buNone/>
              <a:tabLst>
                <a:tab pos="179388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6" charset="0"/>
                <a:ea typeface="Microsoft YaHei" charset="-122"/>
              </a:rPr>
              <a:t>   у детей через игры народов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45000"/>
              <a:buNone/>
              <a:tabLst>
                <a:tab pos="179388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6" charset="0"/>
                <a:ea typeface="Microsoft YaHei" charset="-122"/>
              </a:rPr>
              <a:t>   Севера.</a:t>
            </a:r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28" y="4399849"/>
            <a:ext cx="4743251" cy="3051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28144" y="323453"/>
            <a:ext cx="5454476" cy="1008347"/>
          </a:xfrm>
        </p:spPr>
        <p:txBody>
          <a:bodyPr>
            <a:normAutofit/>
          </a:bodyPr>
          <a:lstStyle/>
          <a:p>
            <a:pPr algn="l"/>
            <a:r>
              <a:rPr lang="ru-RU" sz="4800" b="1" cap="none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Перечень игр</a:t>
            </a:r>
            <a:endParaRPr lang="ru-RU" sz="4800" b="1" cap="none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64227" y="1039183"/>
            <a:ext cx="9500621" cy="554896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alt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«Саамские узоры» </a:t>
            </a:r>
            <a:r>
              <a:rPr lang="en-US" altLang="ru-RU" sz="28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t>Цель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t>: 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t>познакомить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t> 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t>детей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t> с 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t>прикладным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t> 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t>искусством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t> 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t>саамов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t>, 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t>закрепить знания названия одежды, обуви, предметов быта, 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t>упражня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t>ть</a:t>
            </a:r>
            <a:r>
              <a:rPr lang="en-US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t> 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t>в составлении саамских узоров.</a:t>
            </a:r>
            <a:endParaRPr lang="en-US" alt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Arial Unicode MS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alt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«Важенка и оленята» </a:t>
            </a:r>
            <a:r>
              <a:rPr lang="ru-RU" altLang="ru-RU" sz="2800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Цель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развитие                                  ловкости, двигательной координации,                                       смелости и внимания в выполнении задания,                                               воспитание культуры честного соперничества в игре.</a:t>
            </a:r>
            <a:b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«Поймай оленя» </a:t>
            </a:r>
            <a:r>
              <a:rPr lang="ru-RU" altLang="ru-RU" sz="2800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Цель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развитие двигательной координации, доброжелательного отношения                                    с сверстнику, умения войти в образ.</a:t>
            </a:r>
            <a:b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«Саамский футбол» </a:t>
            </a:r>
            <a:r>
              <a:rPr lang="ru-RU" altLang="ru-RU" sz="2800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Цель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развитие                                       умения взаимодействовать в мини-коллективе,                           развитие меткости, ловкости, координации                        движений</a:t>
            </a:r>
            <a:b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377" y="4521924"/>
            <a:ext cx="2071447" cy="299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lum bright="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000" y="2411685"/>
            <a:ext cx="1794848" cy="185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8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4">
            <a:lum bright="1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5" t="362" r="-798" b="-11255"/>
          <a:stretch/>
        </p:blipFill>
        <p:spPr bwMode="auto">
          <a:xfrm>
            <a:off x="6696496" y="2411685"/>
            <a:ext cx="1296144" cy="1282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2000" contrast="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 t="5762" r="11133" b="6283"/>
          <a:stretch/>
        </p:blipFill>
        <p:spPr bwMode="auto">
          <a:xfrm flipH="1">
            <a:off x="8352680" y="112351"/>
            <a:ext cx="936104" cy="115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003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1653351" y="788704"/>
            <a:ext cx="8455628" cy="147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ничего более естественного </a:t>
            </a:r>
            <a:r>
              <a:rPr lang="ru-RU" alt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и </a:t>
            </a:r>
            <a:r>
              <a:rPr lang="ru-RU" alt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позитивного, чем играющие дети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9" t="19846" r="5308" b="20010"/>
          <a:stretch/>
        </p:blipFill>
        <p:spPr bwMode="auto">
          <a:xfrm>
            <a:off x="5544368" y="2109251"/>
            <a:ext cx="3900175" cy="2174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0" r="26589" b="14908"/>
          <a:stretch/>
        </p:blipFill>
        <p:spPr bwMode="auto">
          <a:xfrm>
            <a:off x="5400352" y="4427909"/>
            <a:ext cx="3472748" cy="2949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24" r="9474" b="11905"/>
          <a:stretch/>
        </p:blipFill>
        <p:spPr bwMode="auto">
          <a:xfrm>
            <a:off x="935856" y="4499917"/>
            <a:ext cx="4246422" cy="285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0217" y="6340956"/>
            <a:ext cx="1079723" cy="1011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72"/>
          <a:stretch/>
        </p:blipFill>
        <p:spPr bwMode="auto">
          <a:xfrm>
            <a:off x="1079872" y="2109252"/>
            <a:ext cx="3494837" cy="217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0000">
            <a:off x="101782" y="-150581"/>
            <a:ext cx="1884363" cy="18843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503808" y="861782"/>
            <a:ext cx="90709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48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«Узнай по вкусу»</a:t>
            </a:r>
            <a:br>
              <a:rPr lang="ru-RU" altLang="ru-RU" sz="4800" b="1" i="1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Цель: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закрепление знаний детей о северных ягодах, приобщение к элементарным общепринятым нормам и правилам взаимоотношения со сверстниками и взрослыми</a:t>
            </a:r>
            <a:r>
              <a:rPr lang="ru-RU" altLang="ru-RU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4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altLang="ru-RU" sz="4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896" y="2843733"/>
            <a:ext cx="748954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 t="5762" r="11133" b="6283"/>
          <a:stretch/>
        </p:blipFill>
        <p:spPr bwMode="auto">
          <a:xfrm flipH="1">
            <a:off x="8568704" y="395461"/>
            <a:ext cx="936104" cy="115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 rotWithShape="1">
          <a:blip r:embed="rId3" cstate="print">
            <a:lum bright="6000" contrast="1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9" t="2375" r="4983" b="2373"/>
          <a:stretch/>
        </p:blipFill>
        <p:spPr bwMode="auto">
          <a:xfrm>
            <a:off x="1319313" y="1475581"/>
            <a:ext cx="7439867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1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2080" y="179437"/>
            <a:ext cx="5807100" cy="1425324"/>
          </a:xfrm>
        </p:spPr>
        <p:txBody>
          <a:bodyPr>
            <a:normAutofit/>
          </a:bodyPr>
          <a:lstStyle/>
          <a:p>
            <a:r>
              <a:rPr lang="ru-RU" sz="4800" b="1" cap="none" dirty="0" smtClean="0">
                <a:latin typeface="Comic Sans MS" panose="030F0702030302020204" pitchFamily="66" charset="0"/>
              </a:rPr>
              <a:t>Рукописная книга </a:t>
            </a:r>
            <a:endParaRPr lang="ru-RU" sz="4800" b="1" cap="none" dirty="0">
              <a:latin typeface="Comic Sans MS" panose="030F0702030302020204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82" y="6300737"/>
            <a:ext cx="1152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215776" y="987356"/>
            <a:ext cx="986054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44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«Мой сильный маленький народ»</a:t>
            </a:r>
            <a:br>
              <a:rPr lang="ru-RU" altLang="ru-RU" sz="4400" b="1" i="1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ru-RU" altLang="ru-RU" sz="40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рукописная книга</a:t>
            </a:r>
            <a:r>
              <a:rPr lang="ru-RU" altLang="ru-RU" sz="44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/>
            </a:r>
            <a:br>
              <a:rPr lang="ru-RU" altLang="ru-RU" sz="4400" b="1" i="1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endParaRPr lang="ru-RU" altLang="ru-RU" sz="4400" b="1" i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48" y="4484726"/>
            <a:ext cx="2265702" cy="3020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144" y="4484726"/>
            <a:ext cx="2304256" cy="2991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298" y="2886498"/>
            <a:ext cx="1419653" cy="1190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113"/>
          <a:stretch>
            <a:fillRect/>
          </a:stretch>
        </p:blipFill>
        <p:spPr bwMode="auto">
          <a:xfrm flipH="1">
            <a:off x="385874" y="1717734"/>
            <a:ext cx="1342070" cy="95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4000"/>
                  </a:blip>
                  <a:srcRect r="1911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040" y="2449641"/>
            <a:ext cx="3672408" cy="1610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9" t="747" r="7179" b="7764"/>
          <a:stretch/>
        </p:blipFill>
        <p:spPr bwMode="auto">
          <a:xfrm>
            <a:off x="6408464" y="5060395"/>
            <a:ext cx="3354724" cy="2415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64" y="2449641"/>
            <a:ext cx="3354724" cy="2349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 t="5762" r="11133" b="6283"/>
          <a:stretch/>
        </p:blipFill>
        <p:spPr bwMode="auto">
          <a:xfrm flipH="1">
            <a:off x="7920632" y="151967"/>
            <a:ext cx="864096" cy="106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35355</TotalTime>
  <Words>335</Words>
  <Application>Microsoft Office PowerPoint</Application>
  <PresentationFormat>Произвольный</PresentationFormat>
  <Paragraphs>42</Paragraphs>
  <Slides>11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Microsoft YaHei</vt:lpstr>
      <vt:lpstr>Times New Roman</vt:lpstr>
      <vt:lpstr>Calibri</vt:lpstr>
      <vt:lpstr>Arial Unicode MS</vt:lpstr>
      <vt:lpstr>Wingdings</vt:lpstr>
      <vt:lpstr>След самолета</vt:lpstr>
      <vt:lpstr>Презентация PowerPoint</vt:lpstr>
      <vt:lpstr>Презентация PowerPoint</vt:lpstr>
      <vt:lpstr>Цель</vt:lpstr>
      <vt:lpstr>Задачи</vt:lpstr>
      <vt:lpstr>Перечень игр</vt:lpstr>
      <vt:lpstr>Презентация PowerPoint</vt:lpstr>
      <vt:lpstr>Презентация PowerPoint</vt:lpstr>
      <vt:lpstr>Рукописная книга </vt:lpstr>
      <vt:lpstr>Презентация PowerPoint</vt:lpstr>
      <vt:lpstr>Список литературы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22</cp:revision>
  <cp:lastPrinted>1601-01-01T00:00:00Z</cp:lastPrinted>
  <dcterms:created xsi:type="dcterms:W3CDTF">1601-01-01T00:00:00Z</dcterms:created>
  <dcterms:modified xsi:type="dcterms:W3CDTF">2024-01-27T11:22:07Z</dcterms:modified>
</cp:coreProperties>
</file>